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DBF-57DA-4FBB-8661-4A6AA8EC2C4A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E77C-639A-4563-A122-0C5A68A6DD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49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DBF-57DA-4FBB-8661-4A6AA8EC2C4A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E77C-639A-4563-A122-0C5A68A6DD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981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DBF-57DA-4FBB-8661-4A6AA8EC2C4A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E77C-639A-4563-A122-0C5A68A6DD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2738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DBF-57DA-4FBB-8661-4A6AA8EC2C4A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E77C-639A-4563-A122-0C5A68A6DDF1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6972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DBF-57DA-4FBB-8661-4A6AA8EC2C4A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E77C-639A-4563-A122-0C5A68A6DD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587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DBF-57DA-4FBB-8661-4A6AA8EC2C4A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E77C-639A-4563-A122-0C5A68A6DD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017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DBF-57DA-4FBB-8661-4A6AA8EC2C4A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E77C-639A-4563-A122-0C5A68A6DD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6184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DBF-57DA-4FBB-8661-4A6AA8EC2C4A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E77C-639A-4563-A122-0C5A68A6DD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1682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DBF-57DA-4FBB-8661-4A6AA8EC2C4A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E77C-639A-4563-A122-0C5A68A6DD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279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DBF-57DA-4FBB-8661-4A6AA8EC2C4A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E77C-639A-4563-A122-0C5A68A6DD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1346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DBF-57DA-4FBB-8661-4A6AA8EC2C4A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E77C-639A-4563-A122-0C5A68A6DD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029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DBF-57DA-4FBB-8661-4A6AA8EC2C4A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E77C-639A-4563-A122-0C5A68A6DD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8834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DBF-57DA-4FBB-8661-4A6AA8EC2C4A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E77C-639A-4563-A122-0C5A68A6DD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7195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DBF-57DA-4FBB-8661-4A6AA8EC2C4A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E77C-639A-4563-A122-0C5A68A6DD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7148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DBF-57DA-4FBB-8661-4A6AA8EC2C4A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E77C-639A-4563-A122-0C5A68A6DD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883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DBF-57DA-4FBB-8661-4A6AA8EC2C4A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E77C-639A-4563-A122-0C5A68A6DD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16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DBF-57DA-4FBB-8661-4A6AA8EC2C4A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EE77C-639A-4563-A122-0C5A68A6DD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278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2ADBF-57DA-4FBB-8661-4A6AA8EC2C4A}" type="datetimeFigureOut">
              <a:rPr lang="en-IN" smtClean="0"/>
              <a:t>21-06-2021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EE77C-639A-4563-A122-0C5A68A6DDF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74833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CA4C-5E73-4B6D-8D34-88D4499F4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Preference shares: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BB41A-694D-4104-BB9E-88E6A1671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Preference shares are shares which have preferential rights in respect of payment of dividend and repayment of share capital in the event of the winding up to the company. </a:t>
            </a:r>
          </a:p>
          <a:p>
            <a:pPr marL="0" indent="0">
              <a:buNone/>
            </a:pP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1161775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FB249-CAEE-48D6-86E5-26E17A8E0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of preference shares: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EB081-DA9B-4E42-9180-8C5762DC3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First priority of payment of dividend.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Fixed rate of dividend.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First priority of repayment of capital.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No voting right.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Less risk.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Arrears of dividend.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53915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31D31-0911-4E9D-BAD1-1F790B8BF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between preference shares and equity shares.</a:t>
            </a:r>
            <a:endParaRPr lang="en-IN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CE2709B-CAE2-4389-A8FB-AB3012B4FB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9129140"/>
              </p:ext>
            </p:extLst>
          </p:nvPr>
        </p:nvGraphicFramePr>
        <p:xfrm>
          <a:off x="914400" y="2095499"/>
          <a:ext cx="10353674" cy="436296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176837">
                  <a:extLst>
                    <a:ext uri="{9D8B030D-6E8A-4147-A177-3AD203B41FA5}">
                      <a16:colId xmlns:a16="http://schemas.microsoft.com/office/drawing/2014/main" val="277642685"/>
                    </a:ext>
                  </a:extLst>
                </a:gridCol>
                <a:gridCol w="5176837">
                  <a:extLst>
                    <a:ext uri="{9D8B030D-6E8A-4147-A177-3AD203B41FA5}">
                      <a16:colId xmlns:a16="http://schemas.microsoft.com/office/drawing/2014/main" val="1210866726"/>
                    </a:ext>
                  </a:extLst>
                </a:gridCol>
              </a:tblGrid>
              <a:tr h="430017">
                <a:tc>
                  <a:txBody>
                    <a:bodyPr/>
                    <a:lstStyle/>
                    <a:p>
                      <a:r>
                        <a:rPr lang="en-US" dirty="0"/>
                        <a:t>Preference shares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Equity shares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938264"/>
                  </a:ext>
                </a:extLst>
              </a:tr>
              <a:tr h="43001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Face value of share is high.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Face value is low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756762"/>
                  </a:ext>
                </a:extLst>
              </a:tr>
              <a:tr h="106031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/>
                        <a:t>2. Preferential right in the payment of dividend and repayment of capital at the time of winding up of the company.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preferential right.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488664"/>
                  </a:ext>
                </a:extLst>
              </a:tr>
              <a:tr h="1060315">
                <a:tc>
                  <a:txBody>
                    <a:bodyPr/>
                    <a:lstStyle/>
                    <a:p>
                      <a:r>
                        <a:rPr lang="en-US" dirty="0"/>
                        <a:t>3. Rate of dividend remains fixed from year to 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Rate of dividends varies year to year depending upon the amount of profits available for distribution.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887457"/>
                  </a:ext>
                </a:extLst>
              </a:tr>
              <a:tr h="742220">
                <a:tc>
                  <a:txBody>
                    <a:bodyPr/>
                    <a:lstStyle/>
                    <a:p>
                      <a:r>
                        <a:rPr lang="en-US" dirty="0"/>
                        <a:t>4. The rate of dividend generally fixed by the articles of association.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Rate of dividend on equity shares is dependent on the discretion of the Board of Director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112106"/>
                  </a:ext>
                </a:extLst>
              </a:tr>
              <a:tr h="430017">
                <a:tc>
                  <a:txBody>
                    <a:bodyPr/>
                    <a:lstStyle/>
                    <a:p>
                      <a:r>
                        <a:rPr lang="en-US" dirty="0"/>
                        <a:t>5. No surplus profit at the time of winding up of the company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Equity shares can participate in the surplus profit and surplus assets.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273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822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B89CA3C-D5FE-4D24-B185-4E9252E9B7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953256"/>
              </p:ext>
            </p:extLst>
          </p:nvPr>
        </p:nvGraphicFramePr>
        <p:xfrm>
          <a:off x="914400" y="492369"/>
          <a:ext cx="10353674" cy="579588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176837">
                  <a:extLst>
                    <a:ext uri="{9D8B030D-6E8A-4147-A177-3AD203B41FA5}">
                      <a16:colId xmlns:a16="http://schemas.microsoft.com/office/drawing/2014/main" val="2036840790"/>
                    </a:ext>
                  </a:extLst>
                </a:gridCol>
                <a:gridCol w="5176837">
                  <a:extLst>
                    <a:ext uri="{9D8B030D-6E8A-4147-A177-3AD203B41FA5}">
                      <a16:colId xmlns:a16="http://schemas.microsoft.com/office/drawing/2014/main" val="1173791096"/>
                    </a:ext>
                  </a:extLst>
                </a:gridCol>
              </a:tblGrid>
              <a:tr h="978527">
                <a:tc>
                  <a:txBody>
                    <a:bodyPr/>
                    <a:lstStyle/>
                    <a:p>
                      <a:r>
                        <a:rPr lang="en-US" dirty="0"/>
                        <a:t>6.Preference share  can get arrears of dividend (except those preference share holder)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Equity shares cannot get the arrears of dividend.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274773"/>
                  </a:ext>
                </a:extLst>
              </a:tr>
              <a:tr h="767767">
                <a:tc>
                  <a:txBody>
                    <a:bodyPr/>
                    <a:lstStyle/>
                    <a:p>
                      <a:r>
                        <a:rPr lang="en-US" dirty="0"/>
                        <a:t>7. Preference shares can be redeemable during the existence of the company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Equity shares are not redeemable during the life of the company.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827342"/>
                  </a:ext>
                </a:extLst>
              </a:tr>
              <a:tr h="767767">
                <a:tc>
                  <a:txBody>
                    <a:bodyPr/>
                    <a:lstStyle/>
                    <a:p>
                      <a:r>
                        <a:rPr lang="en-US" dirty="0"/>
                        <a:t>8. No voting right (limited voting right 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Have voting right.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338038"/>
                  </a:ext>
                </a:extLst>
              </a:tr>
              <a:tr h="767767">
                <a:tc>
                  <a:txBody>
                    <a:bodyPr/>
                    <a:lstStyle/>
                    <a:p>
                      <a:r>
                        <a:rPr lang="en-US" dirty="0"/>
                        <a:t>9. It is considered as rentier capital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 is considered as risk capital.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243240"/>
                  </a:ext>
                </a:extLst>
              </a:tr>
              <a:tr h="767767">
                <a:tc>
                  <a:txBody>
                    <a:bodyPr/>
                    <a:lstStyle/>
                    <a:p>
                      <a:r>
                        <a:rPr lang="en-US" dirty="0"/>
                        <a:t>10. It is preferred by cautious investors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 is preferred by adventurous investors.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150562"/>
                  </a:ext>
                </a:extLst>
              </a:tr>
              <a:tr h="978527">
                <a:tc>
                  <a:txBody>
                    <a:bodyPr/>
                    <a:lstStyle/>
                    <a:p>
                      <a:r>
                        <a:rPr lang="en-US" dirty="0"/>
                        <a:t>11. The holder of preference shares do not have much control over the management of the company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holders of equity shares have much control over the management of the company.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728648"/>
                  </a:ext>
                </a:extLst>
              </a:tr>
              <a:tr h="767767">
                <a:tc>
                  <a:txBody>
                    <a:bodyPr/>
                    <a:lstStyle/>
                    <a:p>
                      <a:r>
                        <a:rPr lang="en-US" dirty="0"/>
                        <a:t>12. Not considered as real owner of the company.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Equity share holders are the real owners of the company.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513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07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2063F0E-1CD1-48F1-9744-687D2D0296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13828"/>
              </p:ext>
            </p:extLst>
          </p:nvPr>
        </p:nvGraphicFramePr>
        <p:xfrm>
          <a:off x="914400" y="1603717"/>
          <a:ext cx="10353674" cy="414996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176837">
                  <a:extLst>
                    <a:ext uri="{9D8B030D-6E8A-4147-A177-3AD203B41FA5}">
                      <a16:colId xmlns:a16="http://schemas.microsoft.com/office/drawing/2014/main" val="2182139485"/>
                    </a:ext>
                  </a:extLst>
                </a:gridCol>
                <a:gridCol w="5176837">
                  <a:extLst>
                    <a:ext uri="{9D8B030D-6E8A-4147-A177-3AD203B41FA5}">
                      <a16:colId xmlns:a16="http://schemas.microsoft.com/office/drawing/2014/main" val="2719925579"/>
                    </a:ext>
                  </a:extLst>
                </a:gridCol>
              </a:tblGrid>
              <a:tr h="1383323">
                <a:tc>
                  <a:txBody>
                    <a:bodyPr/>
                    <a:lstStyle/>
                    <a:p>
                      <a:r>
                        <a:rPr lang="en-US" sz="2400" dirty="0"/>
                        <a:t>13.  Amount of capital raised by the preference shares is generally less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Amount of capital raised by the equity shares are generally high.</a:t>
                      </a:r>
                      <a:endParaRPr lang="en-IN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784928"/>
                  </a:ext>
                </a:extLst>
              </a:tr>
              <a:tr h="1383323">
                <a:tc>
                  <a:txBody>
                    <a:bodyPr/>
                    <a:lstStyle/>
                    <a:p>
                      <a:r>
                        <a:rPr lang="en-US" sz="2400" dirty="0"/>
                        <a:t>14. It provides both long term and medium term capital.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It provides only long term capital.</a:t>
                      </a:r>
                      <a:endParaRPr lang="en-IN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778584"/>
                  </a:ext>
                </a:extLst>
              </a:tr>
              <a:tr h="1383323">
                <a:tc>
                  <a:txBody>
                    <a:bodyPr/>
                    <a:lstStyle/>
                    <a:p>
                      <a:r>
                        <a:rPr lang="en-US" sz="2400" dirty="0"/>
                        <a:t>15. Market value of the shares remains  more or less stable.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Market value of the shares fluctuate greatly from year to year.</a:t>
                      </a:r>
                      <a:endParaRPr lang="en-IN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792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569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B2820-34A3-4688-BD4E-8F117B0E8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Deferred shares: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4E6BA-C679-408D-A95D-3C8EAAF31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Deferred shares whose right to receive dividend is deferred or postponed to the end.</a:t>
            </a:r>
          </a:p>
          <a:p>
            <a:r>
              <a:rPr lang="en-US" dirty="0"/>
              <a:t>Features:</a:t>
            </a:r>
          </a:p>
          <a:p>
            <a:r>
              <a:rPr lang="en-US" dirty="0"/>
              <a:t>High rate of dividend.</a:t>
            </a:r>
          </a:p>
          <a:p>
            <a:r>
              <a:rPr lang="en-US" dirty="0"/>
              <a:t>Payment postponed.</a:t>
            </a:r>
          </a:p>
          <a:p>
            <a:r>
              <a:rPr lang="en-US" dirty="0"/>
              <a:t>Small nominal value</a:t>
            </a:r>
          </a:p>
          <a:p>
            <a:r>
              <a:rPr lang="en-US" dirty="0"/>
              <a:t>Disproportionate voting right</a:t>
            </a:r>
          </a:p>
          <a:p>
            <a:r>
              <a:rPr lang="en-US" dirty="0"/>
              <a:t>Not attractive to the general public.</a:t>
            </a:r>
          </a:p>
          <a:p>
            <a:r>
              <a:rPr lang="en-US" dirty="0"/>
              <a:t>Companies cannot have deferred shares. But, private company can issue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971660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71</TotalTime>
  <Words>473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Bookman Old Style</vt:lpstr>
      <vt:lpstr>Rockwell</vt:lpstr>
      <vt:lpstr>Wingdings</vt:lpstr>
      <vt:lpstr>Damask</vt:lpstr>
      <vt:lpstr>Preference shares:</vt:lpstr>
      <vt:lpstr>Features of preference shares:</vt:lpstr>
      <vt:lpstr>Difference between preference shares and equity shares.</vt:lpstr>
      <vt:lpstr>PowerPoint Presentation</vt:lpstr>
      <vt:lpstr>PowerPoint Presentation</vt:lpstr>
      <vt:lpstr>Deferred shares: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Preference shares:</dc:title>
  <dc:creator>user</dc:creator>
  <cp:lastModifiedBy>user</cp:lastModifiedBy>
  <cp:revision>9</cp:revision>
  <dcterms:created xsi:type="dcterms:W3CDTF">2021-06-18T13:14:46Z</dcterms:created>
  <dcterms:modified xsi:type="dcterms:W3CDTF">2021-06-21T03:51:34Z</dcterms:modified>
</cp:coreProperties>
</file>